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7" r:id="rId4"/>
    <p:sldId id="267" r:id="rId5"/>
    <p:sldId id="268" r:id="rId6"/>
    <p:sldId id="271" r:id="rId7"/>
    <p:sldId id="272" r:id="rId8"/>
    <p:sldId id="273" r:id="rId9"/>
    <p:sldId id="277" r:id="rId10"/>
    <p:sldId id="26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88710" autoAdjust="0"/>
  </p:normalViewPr>
  <p:slideViewPr>
    <p:cSldViewPr snapToGrid="0">
      <p:cViewPr varScale="1">
        <p:scale>
          <a:sx n="75" d="100"/>
          <a:sy n="75" d="100"/>
        </p:scale>
        <p:origin x="28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F302B-1672-4D83-972C-558A5365C0A8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4A2EE-181A-4433-8353-887D30AA7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634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Theta: parameter, t: features(sufficient</a:t>
            </a:r>
            <a:r>
              <a:rPr lang="en-US" altLang="ko-KR" baseline="0" dirty="0" smtClean="0"/>
              <a:t> statistics)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A2EE-181A-4433-8353-887D30AA71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624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 is just an index within many</a:t>
            </a:r>
            <a:r>
              <a:rPr lang="en-US" altLang="ko-KR" baseline="0" dirty="0" smtClean="0"/>
              <a:t> elements of input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A2EE-181A-4433-8353-887D30AA71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471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3.10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A2EE-181A-4433-8353-887D30AA71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657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3.10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4A2EE-181A-4433-8353-887D30AA71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657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195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174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605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266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68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71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103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19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698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930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21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855C2-4D72-4E26-9F6B-92D2A84DEBB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D3529-CBBE-41F2-943D-B76C5CCE4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18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Conditional Random Field [2]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Joohyung Lee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8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From “Neural Network” by Hugo </a:t>
            </a:r>
            <a:r>
              <a:rPr lang="en-US" altLang="ko-KR" dirty="0" err="1" smtClean="0"/>
              <a:t>Larochelle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Lec</a:t>
            </a:r>
            <a:r>
              <a:rPr lang="en-US" altLang="ko-KR" dirty="0" smtClean="0"/>
              <a:t> 3.6~3.10</a:t>
            </a:r>
          </a:p>
          <a:p>
            <a:r>
              <a:rPr lang="en-US" altLang="ko-KR" dirty="0"/>
              <a:t>https://www.youtube.com/user/hugolarochelle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23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111240" cy="132556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Sequence Classification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5958840" cy="48494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At each position k, pick </a:t>
            </a:r>
            <a:r>
              <a:rPr lang="en-US" altLang="ko-KR" dirty="0" err="1" smtClean="0"/>
              <a:t>y</a:t>
            </a:r>
            <a:r>
              <a:rPr lang="en-US" altLang="ko-KR" baseline="-25000" dirty="0" err="1" smtClean="0"/>
              <a:t>k</a:t>
            </a:r>
            <a:r>
              <a:rPr lang="en-US" altLang="ko-KR" dirty="0" smtClean="0"/>
              <a:t> with highest marginal probability p(</a:t>
            </a:r>
            <a:r>
              <a:rPr lang="en-US" altLang="ko-KR" dirty="0" err="1" smtClean="0"/>
              <a:t>y</a:t>
            </a:r>
            <a:r>
              <a:rPr lang="en-US" altLang="ko-KR" baseline="-25000" dirty="0" err="1" smtClean="0"/>
              <a:t>k</a:t>
            </a:r>
            <a:r>
              <a:rPr lang="en-US" altLang="ko-KR" dirty="0" err="1" smtClean="0"/>
              <a:t>|</a:t>
            </a:r>
            <a:r>
              <a:rPr lang="en-US" altLang="ko-KR" b="1" dirty="0" err="1" smtClean="0"/>
              <a:t>X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Naïve, Minimization of the sum of the classification errors (assuming CRF is the true distribution)</a:t>
            </a:r>
          </a:p>
          <a:p>
            <a:pPr lvl="1"/>
            <a:r>
              <a:rPr lang="en-US" altLang="ko-KR" dirty="0" smtClean="0"/>
              <a:t>Minimization in expectation of sum of classification error per position</a:t>
            </a:r>
          </a:p>
          <a:p>
            <a:pPr lvl="1"/>
            <a:r>
              <a:rPr lang="en-US" altLang="ko-KR" dirty="0" smtClean="0"/>
              <a:t>Given the true labels generated by the Linear CRF model, if want to minimize the expected classification error per position =&gt; produce sequence of all labels that maximize the probability of being observed according to the model for each position in constructing my prediction by concatenating all of these sequence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905" t="5657" r="34381" b="4743"/>
          <a:stretch/>
        </p:blipFill>
        <p:spPr>
          <a:xfrm>
            <a:off x="6949440" y="103503"/>
            <a:ext cx="5146109" cy="466961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447152" y="103503"/>
            <a:ext cx="1613352" cy="65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Unpackaging</a:t>
            </a:r>
            <a:r>
              <a:rPr lang="en-US" altLang="ko-KR" dirty="0" smtClean="0"/>
              <a:t> ‘expectation’</a:t>
            </a:r>
            <a:endParaRPr lang="ko-KR" altLang="en-US" dirty="0"/>
          </a:p>
        </p:txBody>
      </p:sp>
      <p:grpSp>
        <p:nvGrpSpPr>
          <p:cNvPr id="53" name="그룹 52"/>
          <p:cNvGrpSpPr/>
          <p:nvPr/>
        </p:nvGrpSpPr>
        <p:grpSpPr>
          <a:xfrm>
            <a:off x="7623714" y="103503"/>
            <a:ext cx="4304013" cy="1222978"/>
            <a:chOff x="7623714" y="103503"/>
            <a:chExt cx="4304013" cy="1222978"/>
          </a:xfrm>
        </p:grpSpPr>
        <p:grpSp>
          <p:nvGrpSpPr>
            <p:cNvPr id="31" name="그룹 30"/>
            <p:cNvGrpSpPr/>
            <p:nvPr/>
          </p:nvGrpSpPr>
          <p:grpSpPr>
            <a:xfrm>
              <a:off x="7623714" y="365125"/>
              <a:ext cx="2848045" cy="961356"/>
              <a:chOff x="7623714" y="365125"/>
              <a:chExt cx="2848045" cy="961356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623714" y="729330"/>
                <a:ext cx="806302" cy="59715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522494" y="729330"/>
                <a:ext cx="586010" cy="49822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grpSp>
            <p:nvGrpSpPr>
              <p:cNvPr id="21" name="그룹 20"/>
              <p:cNvGrpSpPr/>
              <p:nvPr/>
            </p:nvGrpSpPr>
            <p:grpSpPr>
              <a:xfrm>
                <a:off x="8214434" y="558211"/>
                <a:ext cx="1616304" cy="161888"/>
                <a:chOff x="10659649" y="1825624"/>
                <a:chExt cx="1129430" cy="161888"/>
              </a:xfrm>
            </p:grpSpPr>
            <p:cxnSp>
              <p:nvCxnSpPr>
                <p:cNvPr id="16" name="직선 연결선 15"/>
                <p:cNvCxnSpPr/>
                <p:nvPr/>
              </p:nvCxnSpPr>
              <p:spPr>
                <a:xfrm flipV="1">
                  <a:off x="10659649" y="1825626"/>
                  <a:ext cx="0" cy="1618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/>
                <p:cNvCxnSpPr/>
                <p:nvPr/>
              </p:nvCxnSpPr>
              <p:spPr>
                <a:xfrm flipV="1">
                  <a:off x="11789079" y="1825625"/>
                  <a:ext cx="0" cy="16188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/>
                <p:cNvCxnSpPr/>
                <p:nvPr/>
              </p:nvCxnSpPr>
              <p:spPr>
                <a:xfrm flipV="1">
                  <a:off x="10659649" y="1825624"/>
                  <a:ext cx="1129430" cy="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직선 연결선 26"/>
              <p:cNvCxnSpPr/>
              <p:nvPr/>
            </p:nvCxnSpPr>
            <p:spPr>
              <a:xfrm>
                <a:off x="9331890" y="365125"/>
                <a:ext cx="0" cy="1985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/>
              <p:cNvCxnSpPr/>
              <p:nvPr/>
            </p:nvCxnSpPr>
            <p:spPr>
              <a:xfrm>
                <a:off x="9331890" y="365125"/>
                <a:ext cx="113986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10461764" y="103503"/>
              <a:ext cx="1465963" cy="651354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4389307" y="1213274"/>
            <a:ext cx="2140237" cy="6513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46" name="그룹 45"/>
          <p:cNvGrpSpPr/>
          <p:nvPr/>
        </p:nvGrpSpPr>
        <p:grpSpPr>
          <a:xfrm>
            <a:off x="4351618" y="1215025"/>
            <a:ext cx="3862815" cy="646331"/>
            <a:chOff x="4351618" y="1215025"/>
            <a:chExt cx="3862815" cy="646331"/>
          </a:xfrm>
        </p:grpSpPr>
        <p:sp>
          <p:nvSpPr>
            <p:cNvPr id="36" name="TextBox 35"/>
            <p:cNvSpPr txBox="1"/>
            <p:nvPr/>
          </p:nvSpPr>
          <p:spPr>
            <a:xfrm>
              <a:off x="7220562" y="1493027"/>
              <a:ext cx="993871" cy="35765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 flipH="1">
              <a:off x="6529544" y="1690688"/>
              <a:ext cx="6910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351618" y="1215025"/>
              <a:ext cx="2368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Unpackaging</a:t>
              </a:r>
              <a:r>
                <a:rPr lang="en-US" altLang="ko-KR" dirty="0" smtClean="0"/>
                <a:t> vector minimization</a:t>
              </a:r>
              <a:endParaRPr lang="ko-KR" altLang="en-US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9220157" y="2723557"/>
            <a:ext cx="2802769" cy="935856"/>
            <a:chOff x="9220157" y="2723557"/>
            <a:chExt cx="2802769" cy="935856"/>
          </a:xfrm>
        </p:grpSpPr>
        <p:grpSp>
          <p:nvGrpSpPr>
            <p:cNvPr id="47" name="그룹 46"/>
            <p:cNvGrpSpPr/>
            <p:nvPr/>
          </p:nvGrpSpPr>
          <p:grpSpPr>
            <a:xfrm rot="10800000">
              <a:off x="9220157" y="2723557"/>
              <a:ext cx="2802769" cy="923330"/>
              <a:chOff x="5107565" y="1110693"/>
              <a:chExt cx="2802769" cy="923330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7220563" y="1480587"/>
                <a:ext cx="689771" cy="37009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cxnSp>
            <p:nvCxnSpPr>
              <p:cNvPr id="49" name="직선 화살표 연결선 48"/>
              <p:cNvCxnSpPr/>
              <p:nvPr/>
            </p:nvCxnSpPr>
            <p:spPr>
              <a:xfrm flipH="1">
                <a:off x="6529544" y="1690688"/>
                <a:ext cx="69101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 rot="10800000">
                <a:off x="5107565" y="1110693"/>
                <a:ext cx="14186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Joint PMF to Marginal PMF</a:t>
                </a:r>
                <a:endParaRPr lang="ko-KR" altLang="en-US" dirty="0"/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10629586" y="2736083"/>
              <a:ext cx="1298141" cy="92333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rcRect l="2234" t="22981" r="28608" b="49590"/>
          <a:stretch/>
        </p:blipFill>
        <p:spPr>
          <a:xfrm>
            <a:off x="6949440" y="4887113"/>
            <a:ext cx="5145732" cy="127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9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83804" cy="132556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Several concepts: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-Factors, sufficient statistics, Linear CRF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4942840" cy="475805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CRF representation: exponential of the sum of all the sufficient statistics(features)</a:t>
            </a:r>
          </a:p>
          <a:p>
            <a:r>
              <a:rPr lang="en-US" altLang="ko-KR" dirty="0" smtClean="0"/>
              <a:t>No</a:t>
            </a:r>
            <a:r>
              <a:rPr lang="ko-KR" altLang="en-US" dirty="0" smtClean="0"/>
              <a:t> </a:t>
            </a:r>
            <a:r>
              <a:rPr lang="en-US" altLang="ko-KR" dirty="0" smtClean="0"/>
              <a:t>simple form because those terms cannot be written as parameter times a deterministic features (non-linear unary activation)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235" t="23450" r="28460" b="9033"/>
          <a:stretch/>
        </p:blipFill>
        <p:spPr>
          <a:xfrm>
            <a:off x="6922004" y="132635"/>
            <a:ext cx="5129319" cy="31231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2234" t="23450" r="40476" b="15128"/>
          <a:stretch/>
        </p:blipFill>
        <p:spPr>
          <a:xfrm>
            <a:off x="6922003" y="3357275"/>
            <a:ext cx="5129319" cy="343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6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83804" cy="132556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Linear CRF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4942840" cy="475805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Linear: pre-activation function is linear function of the input</a:t>
            </a:r>
          </a:p>
          <a:p>
            <a:r>
              <a:rPr lang="en-US" altLang="ko-KR" dirty="0" smtClean="0"/>
              <a:t>Sufficient Statistics: In log linear model, statistics that are useful in predicting the </a:t>
            </a:r>
            <a:r>
              <a:rPr lang="en-US" altLang="ko-KR" smtClean="0"/>
              <a:t>labels.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234" t="30250" r="9707" b="5751"/>
          <a:stretch/>
        </p:blipFill>
        <p:spPr>
          <a:xfrm>
            <a:off x="6002214" y="118587"/>
            <a:ext cx="6096000" cy="276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8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64014" cy="132556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Markov Random Field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4942840" cy="4758055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Useful visualization of a conditional random field model: Markov network</a:t>
            </a:r>
          </a:p>
          <a:p>
            <a:r>
              <a:rPr lang="en-US" altLang="ko-KR" dirty="0" smtClean="0"/>
              <a:t>Node: Random variable of model; shares factors for CRF(product of factor form)</a:t>
            </a:r>
          </a:p>
          <a:p>
            <a:r>
              <a:rPr lang="en-US" altLang="ko-KR" dirty="0" smtClean="0"/>
              <a:t>Usefulness: easy to determine (in)dependencies between nodes</a:t>
            </a:r>
          </a:p>
          <a:p>
            <a:r>
              <a:rPr lang="en-US" altLang="ko-KR" dirty="0" smtClean="0"/>
              <a:t>Node is independent of other nodes given its neighbors</a:t>
            </a:r>
          </a:p>
          <a:p>
            <a:r>
              <a:rPr lang="en-US" altLang="ko-KR" dirty="0" smtClean="0"/>
              <a:t>Conditional independent if all paths between them contain at least one of the conditioning node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88" t="20638" r="26703" b="15128"/>
          <a:stretch/>
        </p:blipFill>
        <p:spPr>
          <a:xfrm>
            <a:off x="6432154" y="365125"/>
            <a:ext cx="5548830" cy="312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7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Directed vs. Undirected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Undirected (such as CRF)</a:t>
            </a:r>
          </a:p>
          <a:p>
            <a:pPr lvl="1"/>
            <a:r>
              <a:rPr lang="en-US" altLang="ko-KR" dirty="0"/>
              <a:t>Only requirement: non-negative factor</a:t>
            </a:r>
          </a:p>
          <a:p>
            <a:r>
              <a:rPr lang="en-US" altLang="ko-KR" dirty="0" smtClean="0"/>
              <a:t>Directed (such as Bayesian network)</a:t>
            </a:r>
            <a:endParaRPr lang="en-US" altLang="ko-KR" dirty="0"/>
          </a:p>
          <a:p>
            <a:pPr lvl="1"/>
            <a:r>
              <a:rPr lang="en-US" altLang="ko-KR" dirty="0"/>
              <a:t>Each edge corresponds to the conditional probability in the model</a:t>
            </a:r>
          </a:p>
          <a:p>
            <a:pPr lvl="1"/>
            <a:r>
              <a:rPr lang="en-US" altLang="ko-KR" dirty="0"/>
              <a:t>Sum to one (normalization property)</a:t>
            </a:r>
          </a:p>
          <a:p>
            <a:r>
              <a:rPr lang="en-US" altLang="ko-KR" dirty="0"/>
              <a:t>Identifying conditional independence</a:t>
            </a:r>
          </a:p>
          <a:p>
            <a:pPr lvl="1"/>
            <a:r>
              <a:rPr lang="en-US" altLang="ko-KR" dirty="0"/>
              <a:t>Undirected: easy</a:t>
            </a:r>
          </a:p>
          <a:p>
            <a:pPr lvl="1"/>
            <a:r>
              <a:rPr lang="en-US" altLang="ko-KR" dirty="0"/>
              <a:t>Directed: Due to directedness and subject to normalization property with conditional distribution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7099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Factor Graph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5763016" cy="4763065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Markov Network (current visualization method)</a:t>
            </a:r>
          </a:p>
          <a:p>
            <a:pPr lvl="1"/>
            <a:r>
              <a:rPr lang="en-US" altLang="ko-KR" dirty="0" smtClean="0"/>
              <a:t>Alternative for visualizing undirected graphical model like CRF</a:t>
            </a:r>
          </a:p>
          <a:p>
            <a:pPr lvl="1"/>
            <a:r>
              <a:rPr lang="en-US" altLang="ko-KR" dirty="0" smtClean="0"/>
              <a:t>Edge b/w each node that share at least one factor</a:t>
            </a:r>
          </a:p>
          <a:p>
            <a:pPr lvl="1"/>
            <a:r>
              <a:rPr lang="en-US" altLang="ko-KR" dirty="0" smtClean="0"/>
              <a:t>Need to distinguish the clique</a:t>
            </a:r>
          </a:p>
          <a:p>
            <a:r>
              <a:rPr lang="en-US" altLang="ko-KR" dirty="0" smtClean="0"/>
              <a:t>Factor Graph(second type of visualization)</a:t>
            </a:r>
          </a:p>
          <a:p>
            <a:pPr lvl="1"/>
            <a:r>
              <a:rPr lang="en-US" altLang="ko-KR" dirty="0" smtClean="0"/>
              <a:t>Add node(usually little black square) in the graph that directly correspond to a factor</a:t>
            </a:r>
          </a:p>
          <a:p>
            <a:pPr lvl="1"/>
            <a:r>
              <a:rPr lang="en-US" altLang="ko-KR" dirty="0" smtClean="0"/>
              <a:t>Each factor node is connected to its argument which is the random variables that are correspond to arguments of the factor</a:t>
            </a:r>
          </a:p>
          <a:p>
            <a:pPr lvl="1"/>
            <a:r>
              <a:rPr lang="en-US" altLang="ko-KR" dirty="0" smtClean="0"/>
              <a:t>Clears some ambiguity incurred by clique</a:t>
            </a:r>
          </a:p>
          <a:p>
            <a:pPr lvl="1"/>
            <a:r>
              <a:rPr lang="en-US" altLang="ko-KR" dirty="0" smtClean="0"/>
              <a:t>Factor graph may be less intuitive but contains more information.</a:t>
            </a:r>
          </a:p>
          <a:p>
            <a:pPr lvl="1"/>
            <a:r>
              <a:rPr lang="en-US" altLang="ko-KR" dirty="0" smtClean="0"/>
              <a:t>When only independence is important but not the actual factor, Markov net may be favored, but in case there is a need for actual factors, Factor graph is a solution.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673" t="71275" r="25824" b="6455"/>
          <a:stretch/>
        </p:blipFill>
        <p:spPr>
          <a:xfrm>
            <a:off x="6483986" y="162766"/>
            <a:ext cx="5580184" cy="10863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235" t="21575" r="25531" b="7861"/>
          <a:stretch/>
        </p:blipFill>
        <p:spPr>
          <a:xfrm>
            <a:off x="6483986" y="1451431"/>
            <a:ext cx="5580184" cy="340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5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Belief Propagation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6499567" cy="4351338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 smtClean="0"/>
              <a:t>General algorithm for performing inference in general conditional random fields known as belief propagation</a:t>
            </a:r>
          </a:p>
          <a:p>
            <a:r>
              <a:rPr lang="en-US" altLang="ko-KR" dirty="0" smtClean="0"/>
              <a:t>F-&gt;V: multiplication of all simultaneous flux-in, but weighted(by factor) sum in all the potential set of values the connected variables (to f) can take</a:t>
            </a:r>
          </a:p>
          <a:p>
            <a:r>
              <a:rPr lang="en-US" altLang="ko-KR" dirty="0" smtClean="0"/>
              <a:t>Continue</a:t>
            </a:r>
            <a:r>
              <a:rPr lang="ko-KR" altLang="en-US" dirty="0"/>
              <a:t> </a:t>
            </a:r>
            <a:r>
              <a:rPr lang="en-US" altLang="ko-KR" dirty="0" smtClean="0"/>
              <a:t>the message propagation, all of the equations for the values of the alpha (columns of the alpha table) will be recovered.</a:t>
            </a:r>
          </a:p>
          <a:p>
            <a:r>
              <a:rPr lang="en-US" altLang="ko-KR" dirty="0" smtClean="0"/>
              <a:t>Belief propagation from (left to right / right to left): (alpha / beta) table column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674" t="22513" r="27436" b="5986"/>
          <a:stretch/>
        </p:blipFill>
        <p:spPr>
          <a:xfrm>
            <a:off x="7337767" y="91532"/>
            <a:ext cx="4766872" cy="304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476" t="22114" r="24858" b="9010"/>
          <a:stretch/>
        </p:blipFill>
        <p:spPr>
          <a:xfrm>
            <a:off x="7337767" y="3319238"/>
            <a:ext cx="4766872" cy="27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60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Belief Propagation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6499567" cy="219523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Trick to make convergence: Not override when update the message, but consider the weighted average of the past message and the current message (cf. optimization method)</a:t>
            </a:r>
          </a:p>
          <a:p>
            <a:r>
              <a:rPr lang="en-US" altLang="ko-KR" dirty="0" smtClean="0"/>
              <a:t>Any connection structure is possible (even triplet). Loop belief propagation is also possible (convergence is not guaranteed)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381" t="22420" r="27905" b="12362"/>
          <a:stretch/>
        </p:blipFill>
        <p:spPr>
          <a:xfrm>
            <a:off x="7186969" y="26814"/>
            <a:ext cx="4979980" cy="29117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2381" t="22747" r="26410" b="15363"/>
          <a:stretch/>
        </p:blipFill>
        <p:spPr>
          <a:xfrm>
            <a:off x="7186969" y="3073543"/>
            <a:ext cx="4928390" cy="2677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2191" t="22115" r="30189" b="12057"/>
          <a:stretch/>
        </p:blipFill>
        <p:spPr>
          <a:xfrm>
            <a:off x="1791222" y="3728666"/>
            <a:ext cx="4882854" cy="297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77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14721</TotalTime>
  <Words>610</Words>
  <Application>Microsoft Office PowerPoint</Application>
  <PresentationFormat>와이드스크린</PresentationFormat>
  <Paragraphs>62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Conditional Random Field [2]</vt:lpstr>
      <vt:lpstr>Sequence Classification</vt:lpstr>
      <vt:lpstr>Several concepts: -Factors, sufficient statistics, Linear CRF</vt:lpstr>
      <vt:lpstr>Linear CRF</vt:lpstr>
      <vt:lpstr>Markov Random Field</vt:lpstr>
      <vt:lpstr>Directed vs. Undirected</vt:lpstr>
      <vt:lpstr>Factor Graph</vt:lpstr>
      <vt:lpstr>Belief Propagation</vt:lpstr>
      <vt:lpstr>Belief Propagation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Conditional Random Field [1]</dc:title>
  <dc:creator>user</dc:creator>
  <cp:lastModifiedBy>Joohyung Lee</cp:lastModifiedBy>
  <cp:revision>400</cp:revision>
  <dcterms:created xsi:type="dcterms:W3CDTF">2017-07-10T00:45:12Z</dcterms:created>
  <dcterms:modified xsi:type="dcterms:W3CDTF">2019-03-15T07:19:10Z</dcterms:modified>
</cp:coreProperties>
</file>